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5" r:id="rId17"/>
    <p:sldId id="272" r:id="rId18"/>
    <p:sldId id="273" r:id="rId19"/>
    <p:sldId id="274" r:id="rId20"/>
    <p:sldId id="270" r:id="rId2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6" d="100"/>
          <a:sy n="106" d="100"/>
        </p:scale>
        <p:origin x="149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solidFill>
            <a:srgbClr val="000000">
              <a:alpha val="3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F942145-768A-4563-9D18-F33B1B45EB58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94B8AD4-9198-4963-B4DC-CE2898D078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tabLst>
                <a:tab pos="40824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6106EC2-68E2-4861-8C8C-C4C5C1A9FAED}" type="slidenum"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‹#›</a:t>
            </a:fld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0000" y="313200"/>
            <a:ext cx="9071640" cy="112680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r>
              <a:rPr lang="en-GB" sz="4400" b="0" u="none" strike="noStrike" dirty="0">
                <a:solidFill>
                  <a:srgbClr val="F6F9D4"/>
                </a:solidFill>
                <a:effectLst/>
                <a:uFillTx/>
                <a:latin typeface="Calibri"/>
                <a:ea typeface="Microsoft YaHei"/>
              </a:rPr>
              <a:t>MAKING YOUR HOME GREEN</a:t>
            </a:r>
            <a:br>
              <a:rPr sz="4400" dirty="0"/>
            </a:br>
            <a:r>
              <a:rPr lang="en-GB" sz="2800" b="0" u="none" strike="noStrike" dirty="0">
                <a:solidFill>
                  <a:srgbClr val="EEEEEE"/>
                </a:solidFill>
                <a:effectLst/>
                <a:uFillTx/>
                <a:latin typeface="Calibri"/>
              </a:rPr>
              <a:t>Keith Harrison</a:t>
            </a:r>
            <a:endParaRPr lang="en-GB" sz="2800" b="0" u="none" strike="noStrike" dirty="0">
              <a:solidFill>
                <a:srgbClr val="342A06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ivEnergy">
            <a:hlinkClick r:id="" action="ppaction://media"/>
            <a:extLst>
              <a:ext uri="{FF2B5EF4-FFF2-40B4-BE49-F238E27FC236}">
                <a16:creationId xmlns:a16="http://schemas.microsoft.com/office/drawing/2014/main" id="{81CD98C7-5AFE-6B26-C19B-E64FF93158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3963" y="0"/>
            <a:ext cx="2551112" cy="56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17640" y="338760"/>
            <a:ext cx="10079640" cy="5010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/>
        </p:blipFill>
        <p:spPr>
          <a:xfrm>
            <a:off x="0" y="231704"/>
            <a:ext cx="10079640" cy="5028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985" y="328415"/>
            <a:ext cx="10079640" cy="5013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10263-E926-1F99-4941-34CA0670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29" b="35530"/>
          <a:stretch/>
        </p:blipFill>
        <p:spPr>
          <a:xfrm>
            <a:off x="411228" y="0"/>
            <a:ext cx="4629084" cy="567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05318-B2B1-8E22-3904-5BD21473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4" b="30800"/>
          <a:stretch/>
        </p:blipFill>
        <p:spPr>
          <a:xfrm>
            <a:off x="5276831" y="0"/>
            <a:ext cx="4303774" cy="5663921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663B0AF6-2F62-362C-55CE-CE81FA545D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38276-F20D-C2D8-5F32-39CBFC05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76D9A-553A-CACA-91E3-2ABDDCFEA7BE}"/>
              </a:ext>
            </a:extLst>
          </p:cNvPr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Total Savings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£550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fferent sizes of piggybanks in pastel colours">
            <a:extLst>
              <a:ext uri="{FF2B5EF4-FFF2-40B4-BE49-F238E27FC236}">
                <a16:creationId xmlns:a16="http://schemas.microsoft.com/office/drawing/2014/main" id="{6244D319-D426-F802-5874-AC10B958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19" r="21331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7CA65144-3510-CE16-45AD-0C23751D90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62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8FEA-D006-19DD-1B32-D9421F795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8B33DD6A-632D-DBFA-B4A3-3ECA618114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FDF6B-A962-CFC2-475E-1C7D8A8E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03"/>
            <a:ext cx="10080625" cy="44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6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9B3D-6541-B0EB-CB8A-E938AF334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735550B2-4FC1-4D5B-BBAF-9FD153E39B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34F57-F4B1-4C6B-6F12-9322558A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0"/>
            <a:ext cx="9186862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59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2228-D6FA-1185-B26C-A2220E2C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93909F-4293-F966-4029-F15DC0648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48089"/>
              </p:ext>
            </p:extLst>
          </p:nvPr>
        </p:nvGraphicFramePr>
        <p:xfrm>
          <a:off x="928118" y="796987"/>
          <a:ext cx="8224388" cy="16183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2194">
                  <a:extLst>
                    <a:ext uri="{9D8B030D-6E8A-4147-A177-3AD203B41FA5}">
                      <a16:colId xmlns:a16="http://schemas.microsoft.com/office/drawing/2014/main" val="3755404341"/>
                    </a:ext>
                  </a:extLst>
                </a:gridCol>
                <a:gridCol w="4112194">
                  <a:extLst>
                    <a:ext uri="{9D8B030D-6E8A-4147-A177-3AD203B41FA5}">
                      <a16:colId xmlns:a16="http://schemas.microsoft.com/office/drawing/2014/main" val="2040145512"/>
                    </a:ext>
                  </a:extLst>
                </a:gridCol>
              </a:tblGrid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31910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Hardware &amp; Installation Costs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£25,000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6009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Preparation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73091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9241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3DEA9-50C2-9041-C4DA-7CD04A84C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255383"/>
              </p:ext>
            </p:extLst>
          </p:nvPr>
        </p:nvGraphicFramePr>
        <p:xfrm>
          <a:off x="928118" y="3420050"/>
          <a:ext cx="8224388" cy="19163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87502">
                  <a:extLst>
                    <a:ext uri="{9D8B030D-6E8A-4147-A177-3AD203B41FA5}">
                      <a16:colId xmlns:a16="http://schemas.microsoft.com/office/drawing/2014/main" val="3755404341"/>
                    </a:ext>
                  </a:extLst>
                </a:gridCol>
                <a:gridCol w="4136886">
                  <a:extLst>
                    <a:ext uri="{9D8B030D-6E8A-4147-A177-3AD203B41FA5}">
                      <a16:colId xmlns:a16="http://schemas.microsoft.com/office/drawing/2014/main" val="2040145512"/>
                    </a:ext>
                  </a:extLst>
                </a:gridCol>
              </a:tblGrid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31910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Grant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6009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Interest Free Loan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73091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92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2A6BFC-70F9-0EDD-0CEB-A8A3BC3B0687}"/>
              </a:ext>
            </a:extLst>
          </p:cNvPr>
          <p:cNvSpPr txBox="1"/>
          <p:nvPr/>
        </p:nvSpPr>
        <p:spPr>
          <a:xfrm>
            <a:off x="928118" y="21221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  <a:ea typeface="+mj-ea"/>
                <a:cs typeface="+mj-cs"/>
              </a:rPr>
              <a:t>Costs</a:t>
            </a:r>
            <a:endParaRPr lang="en-GB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DA7A0-442D-E4C4-B6DB-429F3DF1B70B}"/>
              </a:ext>
            </a:extLst>
          </p:cNvPr>
          <p:cNvSpPr txBox="1"/>
          <p:nvPr/>
        </p:nvSpPr>
        <p:spPr>
          <a:xfrm>
            <a:off x="928118" y="283527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  <a:ea typeface="+mj-ea"/>
                <a:cs typeface="+mj-cs"/>
              </a:rPr>
              <a:t>Paid By</a:t>
            </a:r>
          </a:p>
        </p:txBody>
      </p:sp>
    </p:spTree>
    <p:extLst>
      <p:ext uri="{BB962C8B-B14F-4D97-AF65-F5344CB8AC3E}">
        <p14:creationId xmlns:p14="http://schemas.microsoft.com/office/powerpoint/2010/main" val="80728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5B69-0BE7-81CD-064D-3589CBF4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57BFC430-14FB-EC8C-FED5-4F1F9F796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2835" y="27190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4C099-B207-D181-971A-214F4656E093}"/>
              </a:ext>
            </a:extLst>
          </p:cNvPr>
          <p:cNvSpPr txBox="1"/>
          <p:nvPr/>
        </p:nvSpPr>
        <p:spPr>
          <a:xfrm>
            <a:off x="732835" y="669956"/>
            <a:ext cx="3103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Break Even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8D39D-4FDD-96C5-93A1-119FF4E6AB71}"/>
              </a:ext>
            </a:extLst>
          </p:cNvPr>
          <p:cNvSpPr txBox="1"/>
          <p:nvPr/>
        </p:nvSpPr>
        <p:spPr>
          <a:xfrm>
            <a:off x="732835" y="1439397"/>
            <a:ext cx="5092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£20,000 / £550 = 36 Years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299DB-9FD2-5D8A-4B3C-65CB2C78982C}"/>
              </a:ext>
            </a:extLst>
          </p:cNvPr>
          <p:cNvSpPr txBox="1"/>
          <p:nvPr/>
        </p:nvSpPr>
        <p:spPr>
          <a:xfrm>
            <a:off x="732835" y="3461805"/>
            <a:ext cx="5092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£17,500 / £550 = 31 Years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D5A72-AD5C-1F5C-B811-1563CF958954}"/>
              </a:ext>
            </a:extLst>
          </p:cNvPr>
          <p:cNvSpPr txBox="1"/>
          <p:nvPr/>
        </p:nvSpPr>
        <p:spPr>
          <a:xfrm>
            <a:off x="732835" y="2753919"/>
            <a:ext cx="7198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Excluding New Boiler Costs</a:t>
            </a:r>
          </a:p>
        </p:txBody>
      </p:sp>
    </p:spTree>
    <p:extLst>
      <p:ext uri="{BB962C8B-B14F-4D97-AF65-F5344CB8AC3E}">
        <p14:creationId xmlns:p14="http://schemas.microsoft.com/office/powerpoint/2010/main" val="253689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E15F-98A1-D716-4771-1734CD65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meline 1">
            <a:hlinkClick r:id="" action="ppaction://media"/>
            <a:extLst>
              <a:ext uri="{FF2B5EF4-FFF2-40B4-BE49-F238E27FC236}">
                <a16:creationId xmlns:a16="http://schemas.microsoft.com/office/drawing/2014/main" id="{CCDF2349-0264-71CE-6F2A-58DF6211D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29160" y="357120"/>
            <a:ext cx="10079640" cy="5000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 dirty="0">
                <a:effectLst/>
                <a:uFillTx/>
                <a:latin typeface="+mj-lt"/>
                <a:ea typeface="+mj-ea"/>
                <a:cs typeface="+mj-cs"/>
              </a:rPr>
              <a:t>Heat Pump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45" r="1" b="15029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142873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2"/>
          <a:stretch/>
        </p:blipFill>
        <p:spPr>
          <a:xfrm>
            <a:off x="1461848" y="189018"/>
            <a:ext cx="7156928" cy="5052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>
                <a:effectLst/>
                <a:uFillTx/>
                <a:latin typeface="+mj-lt"/>
                <a:ea typeface="+mj-ea"/>
                <a:cs typeface="+mj-cs"/>
              </a:rPr>
              <a:t>Water Tank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986" r="-2" b="8987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 dirty="0">
                <a:effectLst/>
                <a:uFillTx/>
                <a:latin typeface="+mj-lt"/>
                <a:ea typeface="+mj-ea"/>
                <a:cs typeface="+mj-cs"/>
              </a:rPr>
              <a:t>Solar Panels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18" r="-2" b="21855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>
                <a:effectLst/>
                <a:uFillTx/>
                <a:latin typeface="+mj-lt"/>
                <a:ea typeface="+mj-ea"/>
                <a:cs typeface="+mj-cs"/>
              </a:rPr>
              <a:t>Battery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1" r="-2" b="24142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0" y="1"/>
            <a:ext cx="10078104" cy="5670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6262" y="3926550"/>
            <a:ext cx="7279716" cy="830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3000" b="0" u="none" strike="noStrike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+mj-lt"/>
                <a:ea typeface="+mj-ea"/>
                <a:cs typeface="+mj-cs"/>
              </a:rPr>
              <a:t>Installation</a:t>
            </a:r>
          </a:p>
        </p:txBody>
      </p:sp>
      <p:pic>
        <p:nvPicPr>
          <p:cNvPr id="21" name="Picture 2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" b="1760"/>
          <a:stretch>
            <a:fillRect/>
          </a:stretch>
        </p:blipFill>
        <p:spPr>
          <a:xfrm>
            <a:off x="3339207" y="10"/>
            <a:ext cx="3373067" cy="4234911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  <a:noFill/>
        </p:spPr>
      </p:pic>
      <p:pic>
        <p:nvPicPr>
          <p:cNvPr id="22" name="Picture 21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85"/>
          <a:stretch>
            <a:fillRect/>
          </a:stretch>
        </p:blipFill>
        <p:spPr>
          <a:xfrm>
            <a:off x="20" y="10"/>
            <a:ext cx="3343901" cy="3891660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  <a:noFill/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3947569"/>
            <a:ext cx="6270" cy="3413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3947569"/>
            <a:ext cx="6270" cy="3413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5515"/>
          <a:stretch>
            <a:fillRect/>
          </a:stretch>
        </p:blipFill>
        <p:spPr>
          <a:xfrm>
            <a:off x="6712274" y="306678"/>
            <a:ext cx="3368351" cy="4215171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2485</TotalTime>
  <Words>77</Words>
  <Application>Microsoft Office PowerPoint</Application>
  <PresentationFormat>Custom</PresentationFormat>
  <Paragraphs>31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Symbol</vt:lpstr>
      <vt:lpstr>Times New Roman</vt:lpstr>
      <vt:lpstr>Times-Roman</vt:lpstr>
      <vt:lpstr>Wingdings</vt:lpstr>
      <vt:lpstr>Office</vt:lpstr>
      <vt:lpstr>MAKING YOUR HOME GREEN Keith Harrison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Keith Harrison</dc:creator>
  <dc:description/>
  <cp:lastModifiedBy>Keith Harrison</cp:lastModifiedBy>
  <cp:revision>9</cp:revision>
  <dcterms:created xsi:type="dcterms:W3CDTF">2025-05-22T15:14:38Z</dcterms:created>
  <dcterms:modified xsi:type="dcterms:W3CDTF">2025-05-24T11:31:42Z</dcterms:modified>
  <dc:language>en-GB</dc:language>
</cp:coreProperties>
</file>